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64" r:id="rId3"/>
    <p:sldId id="257" r:id="rId4"/>
    <p:sldId id="258" r:id="rId5"/>
    <p:sldId id="259" r:id="rId6"/>
    <p:sldId id="261" r:id="rId7"/>
    <p:sldId id="260" r:id="rId8"/>
    <p:sldId id="262" r:id="rId9"/>
    <p:sldId id="265" r:id="rId10"/>
    <p:sldId id="263" r:id="rId11"/>
    <p:sldId id="267" r:id="rId12"/>
    <p:sldId id="268" r:id="rId13"/>
    <p:sldId id="274" r:id="rId14"/>
    <p:sldId id="271" r:id="rId15"/>
    <p:sldId id="272" r:id="rId16"/>
    <p:sldId id="275" r:id="rId17"/>
    <p:sldId id="273" r:id="rId18"/>
    <p:sldId id="269" r:id="rId19"/>
    <p:sldId id="270" r:id="rId20"/>
    <p:sldId id="266" r:id="rId21"/>
    <p:sldId id="276" r:id="rId2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C2E7A-63AD-47EF-A59D-DCCF6CC78DFE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0ABC0-34C5-45EE-A50C-67DCE04ACD36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 διαφορετικές αυτές διαταραχές δηλαδή, αν και μοιράζονται πολλά χαρακτηριστικά, έχουν και αρκετές διαφορές. Σε γενικές γραμμές μπορούμε να πούμε ότι </a:t>
            </a:r>
            <a:r>
              <a:rPr lang="el-G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το σύνδρομο Asperger's είναι μία ιδιαίτερα ελαφριά μορφή Αυτισμού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η οποία επηρεάζει κυρίως την κοινωνική ζωή του ατόμου, και μάλιστα σε μεγαλύτερες ηλικίες (δημοτικό-εφηβεία). Αντίθετα, ο Αυτισμός (ο οποίος συνήθως εμφανίζεται πριν τα 3) επηρεάζει σημαντικά την εξελικτική πορεία του παιδιού από την προνηπιακή ηλικία. </a:t>
            </a:r>
            <a:r>
              <a:rPr lang="el-G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Τα σύνδρομα Rett's και Εκφυλισμού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είναι εξαιρετικά σπάνια, συνοδεύονται πάντα από εγκεφαλικές ανωμαλίες και ευρήματα και έπονται πάντα μίας περιόδου φυσιολογικής ανάπτυξης του παιδιού (5-30 μήνες για το Rett's και τουλάχιστον 2 χρόνια για τον Εκφυλισμό).</a:t>
            </a:r>
            <a:endParaRPr lang="el-GR" dirty="0" smtClean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0ABC0-34C5-45EE-A50C-67DCE04ACD36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dirty="0" smtClean="0"/>
              <a:t>(4-6 σημεία) τουλάχιστον 2 στοιχεία από το πρώτο, 1  από καθένα από τα υπόλοιπα δυο. Έναρξη της διαταραχής πριν τους 36 μήνες</a:t>
            </a:r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0ABC0-34C5-45EE-A50C-67DCE04ACD36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l-GR" sz="1200" u="sng" dirty="0" smtClean="0"/>
              <a:t>η παροχή περισσότερου χρόνου</a:t>
            </a:r>
            <a:r>
              <a:rPr lang="el-GR" sz="1200" dirty="0" smtClean="0"/>
              <a:t> για την ολοκλήρωση της συγκεκριμένης εργασίας της μαθήτριας σε κάθε μορφή αξιολόγησης (διαγωνίσματα, ασκήσεις),</a:t>
            </a:r>
          </a:p>
          <a:p>
            <a:pPr lvl="0"/>
            <a:r>
              <a:rPr lang="el-GR" sz="1200" dirty="0" smtClean="0"/>
              <a:t>η τοποθέτηση της μαθήτριας στην κατάλληλη θέση μέσα στην τάξη (μακριά από εξωτερικά ερεθίσματα, κοντά στον εκπαιδευτικό στο πρώτο θρανίο),</a:t>
            </a:r>
          </a:p>
          <a:p>
            <a:pPr lvl="0"/>
            <a:r>
              <a:rPr lang="el-GR" sz="1200" dirty="0" smtClean="0"/>
              <a:t>η οργάνωση των καθημερινών δραστηριοτήτων στην τάξη με τρόπο ώστε η μαθήτρια γνωρίζοντας το καθημερινό της πρόγραμμα δεν θα ξεφεύγει από αυτό. </a:t>
            </a:r>
            <a:r>
              <a:rPr lang="el-GR" sz="1200" u="sng" dirty="0" smtClean="0"/>
              <a:t>Οι προσδοκίες και οι συνέπειες από την τήρηση ή την παραβίαση των κανόνων θα πρέπει να είναι ξεκάθαρες και να εφαρμόζονται με συνέπεια</a:t>
            </a:r>
            <a:r>
              <a:rPr lang="el-GR" sz="1200" dirty="0" smtClean="0"/>
              <a:t>,</a:t>
            </a:r>
          </a:p>
          <a:p>
            <a:pPr lvl="0"/>
            <a:r>
              <a:rPr lang="el-GR" sz="1200" dirty="0" smtClean="0"/>
              <a:t>η παρουσίαση της ύλης σε μικρότερα μέρη, χωρισμός των εργασιών σε επιμέρους τμήματα και γενικότερα σαφής καθορισμός του τι αναμένεται από τη μαθήτρια, προκειμένου να αποφευχθούν το άγχος και η απογοήτευση, μειώνοντας τις πιθανότητες εγκατάλειψης της προσπάθειας,</a:t>
            </a:r>
          </a:p>
          <a:p>
            <a:pPr lvl="0"/>
            <a:r>
              <a:rPr lang="el-GR" sz="1200" dirty="0" smtClean="0"/>
              <a:t>η κατά το δυνατόν, προσαρμογή της διδασκαλίας για την κινητοποίηση και τη διατήρηση της προσοχής της: α) </a:t>
            </a:r>
            <a:r>
              <a:rPr lang="el-GR" sz="1200" u="sng" dirty="0" smtClean="0"/>
              <a:t>με τη χρήση οπτικών ερεθισμάτων και βοηθημάτων για αποτελεσματικότερη μάθηση</a:t>
            </a:r>
            <a:r>
              <a:rPr lang="el-GR" sz="1200" dirty="0" smtClean="0"/>
              <a:t>,  </a:t>
            </a:r>
            <a:r>
              <a:rPr lang="el-GR" sz="1200" u="sng" dirty="0" smtClean="0"/>
              <a:t>β) με την εναλλαγή δραστηριοτήτων και τη χρήση ενισχυτών ώστε να διατηρείται ζωντανό το ενδιαφέρον της, γ) με τη χρήση Η/Υ</a:t>
            </a:r>
            <a:r>
              <a:rPr lang="el-GR" sz="1200" dirty="0" smtClean="0"/>
              <a:t>,</a:t>
            </a:r>
            <a:r>
              <a:rPr lang="el-GR" sz="1200" u="sng" dirty="0" smtClean="0"/>
              <a:t> </a:t>
            </a:r>
            <a:endParaRPr lang="el-GR" sz="1200" dirty="0" smtClean="0"/>
          </a:p>
          <a:p>
            <a:pPr lvl="0"/>
            <a:r>
              <a:rPr lang="el-GR" sz="1200" b="1" u="sng" dirty="0" smtClean="0"/>
              <a:t>η κατανόηση ότι πιθανές ξαφνικές εκδηλώσεις δυσφορίας της μαθήτριας είναι απόρροια της διάσπασης προσοχής της και να μην ερμηνεύεται ως έλλειψη σεβασμού προς το πρόσωπο του διδάσκοντα</a:t>
            </a:r>
            <a:r>
              <a:rPr lang="el-GR" sz="1200" dirty="0" smtClean="0"/>
              <a:t>, </a:t>
            </a:r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0ABC0-34C5-45EE-A50C-67DCE04ACD36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l-G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A7EF9A-C2A5-4796-8A3B-9FD54E66BF65}" type="datetimeFigureOut">
              <a:rPr lang="el-GR" smtClean="0"/>
              <a:pPr/>
              <a:t>14/12/2015</a:t>
            </a:fld>
            <a:endParaRPr lang="el-G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9353E5-F854-4E43-9D94-66895D536AC1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784976" cy="1470025"/>
          </a:xfrm>
        </p:spPr>
        <p:txBody>
          <a:bodyPr>
            <a:normAutofit/>
          </a:bodyPr>
          <a:lstStyle/>
          <a:p>
            <a:pPr algn="ctr"/>
            <a:r>
              <a:rPr lang="el-GR" sz="2800" dirty="0" smtClean="0"/>
              <a:t>ΔιαταραχΕΣ ΑυτιστικοΥ ΦΑσματοΣ &amp; ΔιαταραχΗ ΕλλειμματικΗΣ ΠροσοχΗΣ-ΥπερκινητικΟτητα: εντοπισμΟΣ και παρΕμβαση στο σχολεΙο</a:t>
            </a:r>
            <a:endParaRPr lang="el-GR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4725144"/>
            <a:ext cx="7776864" cy="1584176"/>
          </a:xfrm>
        </p:spPr>
        <p:txBody>
          <a:bodyPr>
            <a:normAutofit fontScale="40000" lnSpcReduction="20000"/>
          </a:bodyPr>
          <a:lstStyle/>
          <a:p>
            <a:r>
              <a:rPr lang="el-GR" sz="3600" b="1" dirty="0" smtClean="0"/>
              <a:t>Παναγιώτης Γ. Λιανός</a:t>
            </a:r>
          </a:p>
          <a:p>
            <a:r>
              <a:rPr lang="el-GR" sz="3600" i="1" dirty="0" smtClean="0"/>
              <a:t>Δρ. </a:t>
            </a:r>
            <a:r>
              <a:rPr lang="el-GR" sz="3600" i="1" dirty="0" smtClean="0"/>
              <a:t>Σχολικής Ψυχολογίας</a:t>
            </a:r>
            <a:endParaRPr lang="en-US" sz="3600" i="1" dirty="0" smtClean="0"/>
          </a:p>
          <a:p>
            <a:r>
              <a:rPr lang="el-GR" sz="3600" i="1" dirty="0" smtClean="0"/>
              <a:t>Ειδικ. Ομαδικός Αναλυτής &amp; Οικογενειακός Θεραπευτής</a:t>
            </a:r>
          </a:p>
          <a:p>
            <a:endParaRPr lang="el-GR" sz="4400" i="1" dirty="0" smtClean="0"/>
          </a:p>
          <a:p>
            <a:pPr algn="r"/>
            <a:endParaRPr lang="el-GR" sz="4400" dirty="0" smtClean="0"/>
          </a:p>
          <a:p>
            <a:pPr algn="r"/>
            <a:r>
              <a:rPr lang="el-GR" sz="3600" dirty="0" smtClean="0"/>
              <a:t>ΚΕ.Δ.Δ.Υ.  Α΄ Αθήνας</a:t>
            </a:r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12968" cy="648072"/>
          </a:xfrm>
        </p:spPr>
        <p:txBody>
          <a:bodyPr>
            <a:normAutofit/>
          </a:bodyPr>
          <a:lstStyle/>
          <a:p>
            <a:pPr algn="ctr"/>
            <a:r>
              <a:rPr lang="el-GR" sz="3000" dirty="0" smtClean="0"/>
              <a:t>ΔιαχεΙριση </a:t>
            </a:r>
            <a:r>
              <a:rPr lang="el-GR" sz="3000" dirty="0" smtClean="0"/>
              <a:t>των </a:t>
            </a:r>
            <a:r>
              <a:rPr lang="el-GR" sz="3000" dirty="0" smtClean="0"/>
              <a:t>μαθητΩν </a:t>
            </a:r>
            <a:r>
              <a:rPr lang="el-GR" sz="3000" dirty="0" smtClean="0"/>
              <a:t>με ΔΑΦ στο </a:t>
            </a:r>
            <a:r>
              <a:rPr lang="el-GR" sz="3000" dirty="0" smtClean="0"/>
              <a:t>ΣχολεΙο</a:t>
            </a:r>
            <a:endParaRPr lang="el-GR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r>
              <a:rPr lang="el-GR" sz="2200" dirty="0" smtClean="0"/>
              <a:t>Καλά </a:t>
            </a:r>
            <a:r>
              <a:rPr lang="el-GR" sz="2200" dirty="0" smtClean="0"/>
              <a:t>δομημένο πρόγραμμα, όσο το δυνατό λιγότερο «ευάλωτο» σε αλλαγές και ανατροπές</a:t>
            </a:r>
          </a:p>
          <a:p>
            <a:r>
              <a:rPr lang="el-GR" sz="2200" dirty="0" smtClean="0"/>
              <a:t>Πλαίσιο </a:t>
            </a:r>
            <a:r>
              <a:rPr lang="el-GR" sz="2200" dirty="0" smtClean="0"/>
              <a:t>που θα παρέχει ασφάλεια/ελεγχόμενη εισαγωγή μικρών αλλαγών</a:t>
            </a:r>
          </a:p>
          <a:p>
            <a:r>
              <a:rPr lang="el-GR" sz="2200" dirty="0" smtClean="0"/>
              <a:t>Προσοχή </a:t>
            </a:r>
            <a:r>
              <a:rPr lang="el-GR" sz="2200" dirty="0" smtClean="0"/>
              <a:t>στο ζήτημα της εγγύτητας</a:t>
            </a:r>
          </a:p>
          <a:p>
            <a:r>
              <a:rPr lang="el-GR" sz="2200" dirty="0" smtClean="0"/>
              <a:t>Χρήση </a:t>
            </a:r>
            <a:r>
              <a:rPr lang="el-GR" sz="2200" dirty="0" smtClean="0"/>
              <a:t>μη λεκτικών τρόπων επικοινωνίας (π.χ. δείξιμο)</a:t>
            </a:r>
          </a:p>
          <a:p>
            <a:r>
              <a:rPr lang="el-GR" sz="2200" dirty="0" smtClean="0"/>
              <a:t>Αποφυγή </a:t>
            </a:r>
            <a:r>
              <a:rPr lang="el-GR" sz="2200" dirty="0" smtClean="0"/>
              <a:t>πολλαπλών/κατακλυσμιαίων ερεθισμάτων</a:t>
            </a:r>
          </a:p>
          <a:p>
            <a:r>
              <a:rPr lang="el-GR" sz="2200" dirty="0" smtClean="0"/>
              <a:t>Αποφυγή </a:t>
            </a:r>
            <a:r>
              <a:rPr lang="el-GR" sz="2200" dirty="0" smtClean="0"/>
              <a:t>ερεθισμάτων με μεγάλη ένταση</a:t>
            </a:r>
          </a:p>
          <a:p>
            <a:r>
              <a:rPr lang="el-GR" sz="2200" dirty="0" smtClean="0"/>
              <a:t>Επιφυλακή </a:t>
            </a:r>
            <a:r>
              <a:rPr lang="el-GR" sz="2200" dirty="0" smtClean="0"/>
              <a:t>για αυτοτραυματισμούς</a:t>
            </a:r>
          </a:p>
          <a:p>
            <a:r>
              <a:rPr lang="el-GR" sz="2200" dirty="0" smtClean="0"/>
              <a:t>Επιφυλακή </a:t>
            </a:r>
            <a:r>
              <a:rPr lang="el-GR" sz="2200" dirty="0" smtClean="0"/>
              <a:t>για καταθλιπτική διάθεση ή/και φοβίες</a:t>
            </a:r>
          </a:p>
          <a:p>
            <a:r>
              <a:rPr lang="el-GR" sz="2200" dirty="0" smtClean="0"/>
              <a:t>Πλήρης </a:t>
            </a:r>
            <a:r>
              <a:rPr lang="el-GR" sz="2200" dirty="0" smtClean="0"/>
              <a:t>ενημέρωση από γονείς για ιατρικό ιστορικό του μαθητή</a:t>
            </a:r>
            <a:endParaRPr lang="el-GR" dirty="0" smtClean="0"/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ΜαθησιακΗ ΑξιολΟγηση μαθητΩν </a:t>
            </a:r>
            <a:r>
              <a:rPr lang="el-GR" dirty="0" smtClean="0"/>
              <a:t>με ΔΑΦ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9"/>
            <a:ext cx="8229600" cy="2232247"/>
          </a:xfrm>
        </p:spPr>
        <p:txBody>
          <a:bodyPr>
            <a:normAutofit fontScale="92500" lnSpcReduction="20000"/>
          </a:bodyPr>
          <a:lstStyle/>
          <a:p>
            <a:r>
              <a:rPr lang="el-GR" sz="2400" dirty="0" smtClean="0"/>
              <a:t>Γραπτή ή προφορική αξιολόγηση (ΦΕΚ </a:t>
            </a:r>
            <a:r>
              <a:rPr lang="el-GR" sz="2400" dirty="0"/>
              <a:t>22/13-2-09), αρθ. 27, </a:t>
            </a:r>
            <a:r>
              <a:rPr lang="el-GR" sz="2400" dirty="0" smtClean="0"/>
              <a:t>παρ.1β</a:t>
            </a:r>
            <a:r>
              <a:rPr lang="el-GR" sz="2400" dirty="0" smtClean="0"/>
              <a:t>)</a:t>
            </a:r>
          </a:p>
          <a:p>
            <a:pPr>
              <a:buNone/>
            </a:pPr>
            <a:endParaRPr lang="el-GR" sz="2400" dirty="0" smtClean="0"/>
          </a:p>
          <a:p>
            <a:r>
              <a:rPr lang="el-GR" sz="2400" dirty="0" smtClean="0"/>
              <a:t>Παροχή </a:t>
            </a:r>
            <a:r>
              <a:rPr lang="el-GR" sz="2400" dirty="0"/>
              <a:t>περισσότερου χρόνου κατά τις ενδοσχολικές και πανελλαδικές εξετάσεις, </a:t>
            </a:r>
            <a:r>
              <a:rPr lang="el-GR" sz="2400" dirty="0" smtClean="0"/>
              <a:t>(υπ</a:t>
            </a:r>
            <a:r>
              <a:rPr lang="el-GR" sz="2400" dirty="0"/>
              <a:t>. αριθμ. Φ.251/21839/Α5/9-2-2015 (ΑΔΑ:6ΣΔΤ465ΦΘ3-2Κ2) εγκυκλίου του ΥΠΟΠΑΙΘ, </a:t>
            </a:r>
            <a:r>
              <a:rPr lang="el-GR" sz="2400" dirty="0" smtClean="0"/>
              <a:t>κεφ</a:t>
            </a:r>
            <a:r>
              <a:rPr lang="el-GR" sz="2400" dirty="0"/>
              <a:t>. Στ’, παρ. </a:t>
            </a:r>
            <a:r>
              <a:rPr lang="el-GR" sz="2400" dirty="0" smtClean="0"/>
              <a:t>4), στην περίπτωση της γραπτής εξέτασης</a:t>
            </a:r>
            <a:endParaRPr lang="el-GR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2968" cy="940966"/>
          </a:xfrm>
        </p:spPr>
        <p:txBody>
          <a:bodyPr>
            <a:noAutofit/>
          </a:bodyPr>
          <a:lstStyle/>
          <a:p>
            <a:pPr algn="ctr"/>
            <a:r>
              <a:rPr lang="el-GR" sz="3000" dirty="0" smtClean="0"/>
              <a:t>ΟρισμΟΣ ΔιαταραχΗΣ ΕλλειμματικΗΣ ΠροσοχΗΣ-ΥπερκινητικΟτητα</a:t>
            </a:r>
            <a:endParaRPr lang="el-GR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72817"/>
            <a:ext cx="8784976" cy="3960439"/>
          </a:xfrm>
        </p:spPr>
        <p:txBody>
          <a:bodyPr>
            <a:normAutofit fontScale="92500"/>
          </a:bodyPr>
          <a:lstStyle/>
          <a:p>
            <a:r>
              <a:rPr lang="el-GR" sz="2400" dirty="0" smtClean="0"/>
              <a:t>Σημαντικές δυσκολίες στην προσήλωση της προσοχής σε μια δραστηριότητα</a:t>
            </a:r>
          </a:p>
          <a:p>
            <a:r>
              <a:rPr lang="el-GR" sz="2400" dirty="0" smtClean="0"/>
              <a:t>Ενδέχεται, παράλληλα, να εμφανίζεται σωματική υπερδραστηριότητα. </a:t>
            </a:r>
          </a:p>
          <a:p>
            <a:r>
              <a:rPr lang="el-GR" sz="2400" dirty="0" smtClean="0"/>
              <a:t>Χαρακτηρίζονται από απροσεξία, αδεξιότητα, δυσκολίες στην αφοσίωση στις σχολικές υποχρεώσεις ή τη συμμόρφωση σε υποδείξεις.</a:t>
            </a:r>
          </a:p>
          <a:p>
            <a:r>
              <a:rPr lang="el-GR" sz="2400" dirty="0" smtClean="0"/>
              <a:t> Η διαταραχή μεταφράζεται ως ανικανότητα ρύθμισης της συμπεριφοράς. </a:t>
            </a:r>
          </a:p>
          <a:p>
            <a:r>
              <a:rPr lang="el-GR" sz="2400" dirty="0" smtClean="0"/>
              <a:t>Συχνά, σχετίζεται με αρνητικές επιδόσεις στο σχολείο, καθυστέρηση (ελλείμματα) στη μάθηση και στην επικοινωνία. </a:t>
            </a:r>
          </a:p>
          <a:p>
            <a:endParaRPr lang="el-GR" sz="2200" dirty="0" smtClean="0"/>
          </a:p>
          <a:p>
            <a:endParaRPr lang="el-G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720080"/>
          </a:xfrm>
        </p:spPr>
        <p:txBody>
          <a:bodyPr>
            <a:normAutofit/>
          </a:bodyPr>
          <a:lstStyle/>
          <a:p>
            <a:pPr algn="ctr"/>
            <a:r>
              <a:rPr lang="el-GR" dirty="0" smtClean="0"/>
              <a:t>ΤΥποι </a:t>
            </a:r>
            <a:r>
              <a:rPr lang="el-GR" dirty="0" smtClean="0"/>
              <a:t>ΔΕΠ-Υ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4163"/>
            <a:ext cx="7848872" cy="2162869"/>
          </a:xfrm>
        </p:spPr>
        <p:txBody>
          <a:bodyPr>
            <a:normAutofit fontScale="70000" lnSpcReduction="20000"/>
          </a:bodyPr>
          <a:lstStyle/>
          <a:p>
            <a:r>
              <a:rPr lang="el-GR" dirty="0" smtClean="0"/>
              <a:t>ΔΕΠ-Υ, με προεξάρχοντα τον απρόσεκτο τύπο</a:t>
            </a:r>
          </a:p>
          <a:p>
            <a:endParaRPr lang="el-GR" dirty="0"/>
          </a:p>
          <a:p>
            <a:r>
              <a:rPr lang="el-GR" dirty="0" smtClean="0"/>
              <a:t>ΔΕΠ-Υ, με προεξάρχοντα τον παρορμητικό-υπερκινητικό τύπο</a:t>
            </a:r>
          </a:p>
          <a:p>
            <a:endParaRPr lang="el-GR" dirty="0"/>
          </a:p>
          <a:p>
            <a:r>
              <a:rPr lang="el-GR" dirty="0" smtClean="0"/>
              <a:t>ΔΕΠ-Υ, συνδυασμένος τύπος</a:t>
            </a:r>
            <a:endParaRPr lang="vi-VN" dirty="0"/>
          </a:p>
          <a:p>
            <a:endParaRPr lang="el-G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ΚριτΗρια εντοπισμοΥ </a:t>
            </a:r>
            <a:r>
              <a:rPr lang="el-GR" sz="3200" dirty="0" smtClean="0"/>
              <a:t>ΔΕΠ-Υ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40000" lnSpcReduction="20000"/>
          </a:bodyPr>
          <a:lstStyle/>
          <a:p>
            <a:r>
              <a:rPr lang="el-GR" sz="5100" dirty="0" smtClean="0"/>
              <a:t>Διάσπαση προσοχή τους και αδυναμία ολοκλήρωσης έργου (task), </a:t>
            </a:r>
          </a:p>
          <a:p>
            <a:r>
              <a:rPr lang="el-GR" sz="5100" dirty="0" smtClean="0"/>
              <a:t>Περιορισμένο εύρος προσοχής,  </a:t>
            </a:r>
          </a:p>
          <a:p>
            <a:r>
              <a:rPr lang="el-GR" sz="5100" dirty="0"/>
              <a:t>Δ</a:t>
            </a:r>
            <a:r>
              <a:rPr lang="el-GR" sz="5100" dirty="0" smtClean="0"/>
              <a:t>υσκολία συγκεντρωσης σε εργασίες που απαιτούν περίσκεψη, </a:t>
            </a:r>
          </a:p>
          <a:p>
            <a:r>
              <a:rPr lang="el-GR" sz="5100" dirty="0"/>
              <a:t>Α</a:t>
            </a:r>
            <a:r>
              <a:rPr lang="el-GR" sz="5100" dirty="0" smtClean="0"/>
              <a:t>πώλεια αντικειμένων,</a:t>
            </a:r>
          </a:p>
          <a:p>
            <a:r>
              <a:rPr lang="el-GR" sz="5100" dirty="0" smtClean="0"/>
              <a:t>Εικόνα παιδιού που δεν ακούει,</a:t>
            </a:r>
          </a:p>
          <a:p>
            <a:pPr>
              <a:buNone/>
            </a:pPr>
            <a:endParaRPr lang="el-GR" sz="5100" dirty="0" smtClean="0"/>
          </a:p>
          <a:p>
            <a:r>
              <a:rPr lang="el-GR" sz="5100" dirty="0" smtClean="0"/>
              <a:t>Νευρικότητα (πήγαινε-έλα), </a:t>
            </a:r>
          </a:p>
          <a:p>
            <a:r>
              <a:rPr lang="el-GR" sz="5100" dirty="0" smtClean="0"/>
              <a:t>Ασυγκράτητη και αδιάκοπη ομιλία, </a:t>
            </a:r>
          </a:p>
          <a:p>
            <a:r>
              <a:rPr lang="el-GR" sz="5100" dirty="0" smtClean="0"/>
              <a:t>Διακοπή τρίτων όταν μιλούν, </a:t>
            </a:r>
          </a:p>
          <a:p>
            <a:r>
              <a:rPr lang="el-GR" sz="5100" dirty="0"/>
              <a:t>Α</a:t>
            </a:r>
            <a:r>
              <a:rPr lang="el-GR" sz="5100" dirty="0" smtClean="0"/>
              <a:t>νάληψη δράσης χωρίς προηγούμενη λογική σκέψη, </a:t>
            </a:r>
          </a:p>
          <a:p>
            <a:r>
              <a:rPr lang="el-GR" sz="5100" dirty="0" smtClean="0"/>
              <a:t>Δυσκολία διατήρησης της υπομονής κατά την αναμονή (αναμονή στη σειρά στην τάξη, σε παιχνίδια, στη συζήτηση ή σε άλλη κοινωνική κατάσταση),</a:t>
            </a:r>
          </a:p>
          <a:p>
            <a:pPr>
              <a:buNone/>
            </a:pPr>
            <a:endParaRPr lang="el-GR" sz="5100" dirty="0" smtClean="0"/>
          </a:p>
          <a:p>
            <a:r>
              <a:rPr lang="el-GR" sz="5100" dirty="0" smtClean="0"/>
              <a:t>Αδυναμία παραμονής για πολύ στο ίδιο μέρος ή την ίδια δραστηριότητα, </a:t>
            </a:r>
          </a:p>
          <a:p>
            <a:r>
              <a:rPr lang="el-GR" sz="5100" dirty="0" smtClean="0"/>
              <a:t>Αδυναμία ολοκλήρωσης δραστηριότητας-μετάβαση σε άλλη</a:t>
            </a:r>
          </a:p>
          <a:p>
            <a:r>
              <a:rPr lang="el-GR" sz="5100" dirty="0" smtClean="0"/>
              <a:t>Συχνοί τραυματισμοί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ΣυνΥπαρξη </a:t>
            </a:r>
            <a:r>
              <a:rPr lang="el-GR" sz="3200" dirty="0" smtClean="0"/>
              <a:t>με </a:t>
            </a:r>
            <a:r>
              <a:rPr lang="el-GR" sz="3200" dirty="0" smtClean="0"/>
              <a:t>ΑλλεΣ δυσκολΙΕΣ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4163"/>
            <a:ext cx="7920880" cy="295495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l-GR" dirty="0"/>
              <a:t>Ε</a:t>
            </a:r>
            <a:r>
              <a:rPr lang="el-GR" dirty="0" smtClean="0"/>
              <a:t>ναντιωτική συμπεριφορά (επιθετικότητα)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Ειδικές μαθησιακές δυσκολίες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Γλωσσικές διαταραχές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Διαταραχές Αυτιστικού Φάσματος</a:t>
            </a:r>
            <a:endParaRPr lang="el-GR" dirty="0"/>
          </a:p>
          <a:p>
            <a:pPr>
              <a:lnSpc>
                <a:spcPct val="170000"/>
              </a:lnSpc>
            </a:pPr>
            <a:r>
              <a:rPr lang="el-GR" dirty="0" smtClean="0"/>
              <a:t>Φυσιολογική συμπεριφορά (υπερδραστηριότητα)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ΔευτερογενεΙΣ δυσκολΙΕΣ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72817"/>
            <a:ext cx="7848872" cy="352839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l-GR" dirty="0" smtClean="0"/>
              <a:t>Χαμηλή αυτοεκτίμηση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Μοναξιά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Καταθλιπτική διάθεση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Επιθετικότητα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Προβλήματα στις διαπροσωπικές σχέσεις</a:t>
            </a:r>
          </a:p>
          <a:p>
            <a:pPr>
              <a:lnSpc>
                <a:spcPct val="170000"/>
              </a:lnSpc>
            </a:pPr>
            <a:r>
              <a:rPr lang="el-GR" dirty="0" smtClean="0"/>
              <a:t>Προβλήματα μνήμης</a:t>
            </a:r>
          </a:p>
          <a:p>
            <a:pPr>
              <a:buNone/>
            </a:pPr>
            <a:endParaRPr lang="el-G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ΕμφΑνιση </a:t>
            </a:r>
            <a:r>
              <a:rPr lang="el-GR" sz="3200" dirty="0" smtClean="0"/>
              <a:t>στον </a:t>
            </a:r>
            <a:r>
              <a:rPr lang="el-GR" sz="3200" dirty="0" smtClean="0"/>
              <a:t>μαθητικΟ πληθυσμΟ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7920880" cy="1080120"/>
          </a:xfrm>
        </p:spPr>
        <p:txBody>
          <a:bodyPr>
            <a:normAutofit fontScale="92500" lnSpcReduction="20000"/>
          </a:bodyPr>
          <a:lstStyle/>
          <a:p>
            <a:r>
              <a:rPr lang="el-GR" sz="2400" dirty="0" smtClean="0"/>
              <a:t>Ένα εώς πέντε τοις εκατό του μαθητικού πληθυσμού. </a:t>
            </a:r>
          </a:p>
          <a:p>
            <a:endParaRPr lang="el-GR" sz="2400" dirty="0"/>
          </a:p>
          <a:p>
            <a:r>
              <a:rPr lang="el-GR" sz="2400" dirty="0" smtClean="0"/>
              <a:t>Τρία αγόρια προς ένα κορίτσι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856984" cy="576064"/>
          </a:xfrm>
        </p:spPr>
        <p:txBody>
          <a:bodyPr>
            <a:noAutofit/>
          </a:bodyPr>
          <a:lstStyle/>
          <a:p>
            <a:pPr algn="ctr"/>
            <a:r>
              <a:rPr lang="el-GR" sz="3200" dirty="0" smtClean="0"/>
              <a:t>ΔιαχεΙριση ΔυσκολιΩν </a:t>
            </a:r>
            <a:r>
              <a:rPr lang="el-GR" sz="3200" dirty="0" smtClean="0"/>
              <a:t>των </a:t>
            </a:r>
            <a:r>
              <a:rPr lang="el-GR" sz="3200" dirty="0" smtClean="0"/>
              <a:t>μαθητΩν </a:t>
            </a:r>
            <a:r>
              <a:rPr lang="el-GR" sz="3200" dirty="0" smtClean="0"/>
              <a:t>με ΔΕΠ-Υ στο </a:t>
            </a:r>
            <a:r>
              <a:rPr lang="el-GR" sz="3200" dirty="0" smtClean="0"/>
              <a:t>ΣχολεΙο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040560"/>
          </a:xfrm>
        </p:spPr>
        <p:txBody>
          <a:bodyPr>
            <a:noAutofit/>
          </a:bodyPr>
          <a:lstStyle/>
          <a:p>
            <a:pPr lvl="0"/>
            <a:r>
              <a:rPr lang="el-GR" sz="1800" u="sng" dirty="0" smtClean="0"/>
              <a:t>Παροχή </a:t>
            </a:r>
            <a:r>
              <a:rPr lang="el-GR" sz="1800" u="sng" dirty="0"/>
              <a:t>περισσότερου χρόνου</a:t>
            </a:r>
            <a:r>
              <a:rPr lang="el-GR" sz="1800" dirty="0"/>
              <a:t> για την ολοκλήρωση της συγκεκριμένης εργασίας </a:t>
            </a:r>
            <a:r>
              <a:rPr lang="el-GR" sz="1800" dirty="0" smtClean="0"/>
              <a:t>,</a:t>
            </a:r>
            <a:endParaRPr lang="el-GR" sz="1800" dirty="0"/>
          </a:p>
          <a:p>
            <a:pPr lvl="0"/>
            <a:r>
              <a:rPr lang="el-GR" sz="1800" dirty="0" smtClean="0"/>
              <a:t>Τοποθέτηση </a:t>
            </a:r>
            <a:r>
              <a:rPr lang="el-GR" sz="1800" dirty="0" smtClean="0"/>
              <a:t>σε κατάλληλη </a:t>
            </a:r>
            <a:r>
              <a:rPr lang="el-GR" sz="1800" dirty="0"/>
              <a:t>θέση μέσα στην </a:t>
            </a:r>
            <a:r>
              <a:rPr lang="el-GR" sz="1800" dirty="0" smtClean="0"/>
              <a:t>τάξη,</a:t>
            </a:r>
            <a:endParaRPr lang="el-GR" sz="1800" dirty="0"/>
          </a:p>
          <a:p>
            <a:pPr lvl="0"/>
            <a:r>
              <a:rPr lang="el-GR" sz="1800" dirty="0" smtClean="0"/>
              <a:t>Ξεκάθαρες προσδοκίες και συνέπειες ως προς την  </a:t>
            </a:r>
            <a:r>
              <a:rPr lang="el-GR" sz="1800" dirty="0"/>
              <a:t>οργάνωση των καθημερινών δραστηριοτήτων </a:t>
            </a:r>
            <a:r>
              <a:rPr lang="el-GR" sz="1800" dirty="0" smtClean="0"/>
              <a:t>και την τήρηση ή/και παραβίαση των κανόνων μέσα στην τάξη,</a:t>
            </a:r>
            <a:endParaRPr lang="el-GR" sz="1800" dirty="0"/>
          </a:p>
          <a:p>
            <a:pPr lvl="0"/>
            <a:r>
              <a:rPr lang="el-GR" sz="1800" dirty="0" smtClean="0"/>
              <a:t>Παρουσίαση </a:t>
            </a:r>
            <a:r>
              <a:rPr lang="el-GR" sz="1800" dirty="0"/>
              <a:t>της ύλης σε μικρότερα μέρη, χωρισμός των εργασιών σε επιμέρους τμήματα και γενικότερα σαφής καθορισμός </a:t>
            </a:r>
            <a:r>
              <a:rPr lang="el-GR" sz="1800" dirty="0" smtClean="0"/>
              <a:t>των αναμενομένων από πλευράς του μαθητή,</a:t>
            </a:r>
            <a:endParaRPr lang="el-GR" sz="1800" dirty="0"/>
          </a:p>
          <a:p>
            <a:pPr lvl="0"/>
            <a:r>
              <a:rPr lang="el-GR" sz="1800" dirty="0" smtClean="0"/>
              <a:t>Προσαρμογή </a:t>
            </a:r>
            <a:r>
              <a:rPr lang="el-GR" sz="1800" dirty="0"/>
              <a:t>της διδασκαλίας για την κινητοποίηση και τη διατήρηση της </a:t>
            </a:r>
            <a:r>
              <a:rPr lang="el-GR" sz="1800" dirty="0" smtClean="0"/>
              <a:t>προσοχής: </a:t>
            </a:r>
          </a:p>
          <a:p>
            <a:pPr lvl="0">
              <a:buNone/>
            </a:pPr>
            <a:r>
              <a:rPr lang="el-GR" sz="1800" dirty="0" smtClean="0"/>
              <a:t>α</a:t>
            </a:r>
            <a:r>
              <a:rPr lang="el-GR" sz="1800" dirty="0"/>
              <a:t>) </a:t>
            </a:r>
            <a:r>
              <a:rPr lang="el-GR" sz="1800" u="sng" dirty="0"/>
              <a:t>με τη χρήση οπτικών ερεθισμάτων και βοηθημάτων για αποτελεσματικότερη μάθηση</a:t>
            </a:r>
            <a:r>
              <a:rPr lang="el-GR" sz="1800" dirty="0"/>
              <a:t>,  </a:t>
            </a:r>
            <a:endParaRPr lang="el-GR" sz="1800" dirty="0" smtClean="0"/>
          </a:p>
          <a:p>
            <a:pPr lvl="0">
              <a:buNone/>
            </a:pPr>
            <a:r>
              <a:rPr lang="el-GR" sz="1800" u="sng" dirty="0" smtClean="0"/>
              <a:t>β</a:t>
            </a:r>
            <a:r>
              <a:rPr lang="el-GR" sz="1800" u="sng" dirty="0"/>
              <a:t>) με την εναλλαγή δραστηριοτήτων και τη χρήση ενισχυτών ώστε να διατηρείται ζωντανό το ενδιαφέρον της, </a:t>
            </a:r>
            <a:endParaRPr lang="el-GR" sz="1800" u="sng" dirty="0" smtClean="0"/>
          </a:p>
          <a:p>
            <a:pPr lvl="0">
              <a:buNone/>
            </a:pPr>
            <a:r>
              <a:rPr lang="el-GR" sz="1800" u="sng" dirty="0" smtClean="0"/>
              <a:t>γ</a:t>
            </a:r>
            <a:r>
              <a:rPr lang="el-GR" sz="1800" u="sng" dirty="0"/>
              <a:t>) με τη χρήση Η/Υ</a:t>
            </a:r>
            <a:r>
              <a:rPr lang="el-GR" sz="1800" dirty="0"/>
              <a:t>,</a:t>
            </a:r>
            <a:r>
              <a:rPr lang="el-GR" sz="1800" u="sng" dirty="0"/>
              <a:t> </a:t>
            </a:r>
            <a:endParaRPr lang="el-GR" sz="1800" u="sng" dirty="0" smtClean="0"/>
          </a:p>
          <a:p>
            <a:pPr lvl="0"/>
            <a:r>
              <a:rPr lang="el-GR" sz="1800" b="1" u="sng" dirty="0" smtClean="0"/>
              <a:t>η </a:t>
            </a:r>
            <a:r>
              <a:rPr lang="el-GR" sz="1800" b="1" u="sng" dirty="0"/>
              <a:t>κατανόηση ότι πιθανές ξαφνικές εκδηλώσεις δυσφορίας </a:t>
            </a:r>
            <a:r>
              <a:rPr lang="el-GR" sz="1800" b="1" u="sng" dirty="0" smtClean="0"/>
              <a:t>είναι </a:t>
            </a:r>
            <a:r>
              <a:rPr lang="el-GR" sz="1800" b="1" u="sng" dirty="0"/>
              <a:t>απόρροια της διάσπασης προσοχής της και </a:t>
            </a:r>
            <a:r>
              <a:rPr lang="el-GR" sz="1800" b="1" u="sng" dirty="0" smtClean="0"/>
              <a:t>όχι έλλειψη </a:t>
            </a:r>
            <a:r>
              <a:rPr lang="el-GR" sz="1800" b="1" u="sng" dirty="0"/>
              <a:t>σεβασμού προς το πρόσωπο του </a:t>
            </a:r>
            <a:r>
              <a:rPr lang="el-GR" sz="1800" b="1" u="sng" dirty="0" smtClean="0"/>
              <a:t>διδάσκοντα</a:t>
            </a:r>
            <a:r>
              <a:rPr lang="el-GR" sz="1800" dirty="0" smtClean="0"/>
              <a:t> </a:t>
            </a:r>
            <a:endParaRPr lang="el-GR" sz="1800" dirty="0"/>
          </a:p>
          <a:p>
            <a:pPr>
              <a:buNone/>
            </a:pPr>
            <a:endParaRPr lang="el-GR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68952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ΜαθησιακΗ ΑξιολΟγηση μαθητΩν </a:t>
            </a:r>
            <a:r>
              <a:rPr lang="el-GR" dirty="0" smtClean="0"/>
              <a:t>με ΔΕΠ-Υ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2160239"/>
          </a:xfrm>
        </p:spPr>
        <p:txBody>
          <a:bodyPr>
            <a:normAutofit fontScale="92500" lnSpcReduction="10000"/>
          </a:bodyPr>
          <a:lstStyle/>
          <a:p>
            <a:r>
              <a:rPr lang="el-GR" sz="2400" dirty="0" smtClean="0"/>
              <a:t>Στον ν. 3699/2008 οι μαθητές με ΔΕΠ-Υ εντάσσονται στα άτομα με αναπηρία και ΕΑΕ. </a:t>
            </a:r>
          </a:p>
          <a:p>
            <a:pPr>
              <a:buNone/>
            </a:pPr>
            <a:endParaRPr lang="el-GR" sz="2400" dirty="0" smtClean="0"/>
          </a:p>
          <a:p>
            <a:r>
              <a:rPr lang="el-GR" sz="2400" dirty="0" smtClean="0"/>
              <a:t>Στο Π.Δ. 12 (ΦΕΚ 22/13-2-09), αρθ. 27, παρ. </a:t>
            </a:r>
            <a:r>
              <a:rPr lang="el-GR" sz="2400" dirty="0"/>
              <a:t> </a:t>
            </a:r>
            <a:r>
              <a:rPr lang="el-GR" sz="2400" dirty="0" smtClean="0"/>
              <a:t>1 α, β, γ) δεν αναφέρονται, με αποτέλεσμα να μην δικαιούνται εκπαιδευτικών  ωφελημάτων (αρθ. 27, παρ. 1στ).</a:t>
            </a:r>
            <a:endParaRPr lang="el-G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ΟρισμΟΣ ΑυτισμΟΥ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l-GR" sz="2200" dirty="0" smtClean="0"/>
              <a:t>Αποτέλεσμα νευρολογικής </a:t>
            </a:r>
            <a:r>
              <a:rPr lang="el-GR" sz="2200" dirty="0"/>
              <a:t>διαταραχής που επηρεάζει την λειτουργία του εγκεφάλου και σαν αποτέλεσμα τους διάφορους τομείς της ανάπτυξης, κατά έναν ασταθή και ακανόνιστο τρόπο</a:t>
            </a:r>
            <a:r>
              <a:rPr lang="el-GR" sz="2200" dirty="0" smtClean="0"/>
              <a:t>.</a:t>
            </a:r>
          </a:p>
          <a:p>
            <a:pPr>
              <a:buNone/>
            </a:pPr>
            <a:endParaRPr lang="el-GR" sz="2200" dirty="0" smtClean="0"/>
          </a:p>
          <a:p>
            <a:r>
              <a:rPr lang="el-GR" sz="2200" dirty="0"/>
              <a:t>Κάθε άτομο με αυτισμό είναι μοναδικό. Πολλοί από τα άτομα που βρίσκονται στο φάσμα του αυτισμού έχουν εξαιρετικές ικανότητες στην οπτική αντίληψη, τη μουσική και τις ακαδημαϊκές δεξιότητες</a:t>
            </a:r>
            <a:r>
              <a:rPr lang="el-GR" sz="2200" dirty="0" smtClean="0"/>
              <a:t>.</a:t>
            </a:r>
          </a:p>
          <a:p>
            <a:endParaRPr lang="el-GR" sz="22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ΓιατΙ </a:t>
            </a:r>
            <a:r>
              <a:rPr lang="el-GR" dirty="0" smtClean="0"/>
              <a:t>να </a:t>
            </a:r>
            <a:r>
              <a:rPr lang="el-GR" dirty="0" smtClean="0"/>
              <a:t>κΑνουμε </a:t>
            </a:r>
            <a:r>
              <a:rPr lang="el-GR" dirty="0" smtClean="0"/>
              <a:t>μια </a:t>
            </a:r>
            <a:r>
              <a:rPr lang="el-GR" dirty="0" smtClean="0"/>
              <a:t>επΙσημη διΑγνωση</a:t>
            </a:r>
            <a:r>
              <a:rPr lang="el-GR" dirty="0" smtClean="0"/>
              <a:t>;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4163"/>
            <a:ext cx="8352928" cy="3747045"/>
          </a:xfrm>
        </p:spPr>
        <p:txBody>
          <a:bodyPr>
            <a:normAutofit fontScale="70000" lnSpcReduction="20000"/>
          </a:bodyPr>
          <a:lstStyle/>
          <a:p>
            <a:r>
              <a:rPr lang="el-GR" dirty="0" smtClean="0"/>
              <a:t>Η επίσημη διάγνωση θεωρείται «ισόβιο στίγμα»</a:t>
            </a:r>
          </a:p>
          <a:p>
            <a:endParaRPr lang="el-GR" dirty="0"/>
          </a:p>
          <a:p>
            <a:pPr>
              <a:buNone/>
            </a:pPr>
            <a:r>
              <a:rPr lang="el-GR" dirty="0" smtClean="0"/>
              <a:t>Όμως:</a:t>
            </a:r>
          </a:p>
          <a:p>
            <a:pPr>
              <a:buFontTx/>
              <a:buChar char="-"/>
            </a:pPr>
            <a:r>
              <a:rPr lang="el-GR" dirty="0" smtClean="0"/>
              <a:t>βοηθάει το άτομο όπως και το ευρύτερο περιβάλλον του (οικογενειακό, σχολικό, εργασιακό) να καταλάβουν τις ιδιαιτερότητές του και να ανταποκριθούν στις ανάγκες του.</a:t>
            </a:r>
          </a:p>
          <a:p>
            <a:pPr>
              <a:buFontTx/>
              <a:buChar char="-"/>
            </a:pPr>
            <a:r>
              <a:rPr lang="el-GR" dirty="0" smtClean="0"/>
              <a:t>εξασφαλίζει πρόσβαση στις απαιτούμενες υποστηρικτικές υπηρεσίες που μπορούν να βελτιώσουν τη ζωή ενός τέτοιου ατόμου δραματικά. </a:t>
            </a:r>
          </a:p>
          <a:p>
            <a:r>
              <a:rPr lang="el-GR" dirty="0" smtClean="0"/>
              <a:t>Συνήθως επίσημη διάγνωση μπορεί να γίνει από ψυχιάτρους ή κλινικούς ψυχολόγους.</a:t>
            </a:r>
            <a:endParaRPr lang="el-G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517232"/>
            <a:ext cx="8686800" cy="562893"/>
          </a:xfrm>
        </p:spPr>
        <p:txBody>
          <a:bodyPr anchor="b">
            <a:normAutofit lnSpcReduction="10000"/>
          </a:bodyPr>
          <a:lstStyle/>
          <a:p>
            <a:pPr algn="ctr">
              <a:buNone/>
            </a:pPr>
            <a:r>
              <a:rPr lang="el-GR" dirty="0" smtClean="0"/>
              <a:t>Ευχαριστώ για την προσοχή σας!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088"/>
          </a:xfrm>
        </p:spPr>
        <p:txBody>
          <a:bodyPr/>
          <a:lstStyle/>
          <a:p>
            <a:pPr algn="ctr"/>
            <a:r>
              <a:rPr lang="el-GR" sz="3200" dirty="0" smtClean="0"/>
              <a:t>ΚατηγοριοποΙηση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001419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l-GR" sz="2400" dirty="0" smtClean="0"/>
              <a:t>Αρχικά, ως κατηγορία της σχιζοφρένειας, παιδικού τύπου (</a:t>
            </a:r>
            <a:r>
              <a:rPr lang="en-US" sz="2400" dirty="0" smtClean="0"/>
              <a:t>DSM-I &amp; II).</a:t>
            </a:r>
            <a:endParaRPr lang="el-GR" sz="2400" dirty="0" smtClean="0"/>
          </a:p>
          <a:p>
            <a:pPr>
              <a:lnSpc>
                <a:spcPct val="150000"/>
              </a:lnSpc>
            </a:pPr>
            <a:r>
              <a:rPr lang="el-GR" sz="2400" dirty="0" smtClean="0"/>
              <a:t>Ξεχωριστή διάγνωση από το 1980 (</a:t>
            </a:r>
            <a:r>
              <a:rPr lang="en-US" sz="2400" dirty="0" smtClean="0"/>
              <a:t>DSM-III)</a:t>
            </a:r>
            <a:r>
              <a:rPr lang="el-GR" sz="2400" dirty="0" smtClean="0"/>
              <a:t> ως </a:t>
            </a:r>
            <a:r>
              <a:rPr lang="el-GR" sz="2400" i="1" dirty="0" smtClean="0"/>
              <a:t>βρεφικός αυτισμός.</a:t>
            </a:r>
          </a:p>
          <a:p>
            <a:pPr>
              <a:lnSpc>
                <a:spcPct val="150000"/>
              </a:lnSpc>
            </a:pPr>
            <a:r>
              <a:rPr lang="el-GR" sz="2400" dirty="0" smtClean="0"/>
              <a:t>Ονομάστηκε </a:t>
            </a:r>
            <a:r>
              <a:rPr lang="el-GR" sz="2400" i="1" dirty="0" smtClean="0"/>
              <a:t>Αυτιστική Διαταραχή </a:t>
            </a:r>
            <a:r>
              <a:rPr lang="el-GR" sz="2400" dirty="0" smtClean="0"/>
              <a:t>στο </a:t>
            </a:r>
            <a:r>
              <a:rPr lang="en-US" sz="2400" dirty="0" smtClean="0"/>
              <a:t>DSM-III-R </a:t>
            </a:r>
            <a:r>
              <a:rPr lang="el-GR" sz="2400" dirty="0" smtClean="0"/>
              <a:t>και στο </a:t>
            </a:r>
            <a:r>
              <a:rPr lang="en-US" sz="2400" dirty="0" smtClean="0"/>
              <a:t>DSM-IV.</a:t>
            </a:r>
            <a:endParaRPr lang="el-GR" sz="2400" dirty="0" smtClean="0"/>
          </a:p>
          <a:p>
            <a:pPr>
              <a:lnSpc>
                <a:spcPct val="150000"/>
              </a:lnSpc>
            </a:pPr>
            <a:r>
              <a:rPr lang="el-GR" sz="2400" dirty="0" smtClean="0"/>
              <a:t>Αποτελεί μέρος των </a:t>
            </a:r>
            <a:r>
              <a:rPr lang="el-GR" sz="2400" i="1" dirty="0" smtClean="0"/>
              <a:t>Διάχυτων Αναπτυξιακών Διαταραχών (ΔΑΔ)</a:t>
            </a:r>
            <a:r>
              <a:rPr lang="el-GR" sz="2400" dirty="0" smtClean="0"/>
              <a:t>, μαζί με:</a:t>
            </a:r>
          </a:p>
          <a:p>
            <a:pPr>
              <a:buFontTx/>
              <a:buChar char="-"/>
            </a:pPr>
            <a:r>
              <a:rPr lang="el-GR" sz="2000" dirty="0" smtClean="0"/>
              <a:t>το Σύνδρομο </a:t>
            </a:r>
            <a:r>
              <a:rPr lang="en-US" sz="2000" dirty="0" err="1" smtClean="0"/>
              <a:t>Rett</a:t>
            </a:r>
            <a:r>
              <a:rPr lang="en-US" sz="2000" dirty="0" smtClean="0"/>
              <a:t>, </a:t>
            </a:r>
            <a:endParaRPr lang="el-GR" sz="2000" dirty="0" smtClean="0"/>
          </a:p>
          <a:p>
            <a:pPr>
              <a:buFontTx/>
              <a:buChar char="-"/>
            </a:pPr>
            <a:r>
              <a:rPr lang="el-GR" sz="2000" dirty="0" smtClean="0"/>
              <a:t>την Διαταραχή </a:t>
            </a:r>
            <a:r>
              <a:rPr lang="en-US" sz="2000" dirty="0" err="1" smtClean="0"/>
              <a:t>Asperger</a:t>
            </a:r>
            <a:r>
              <a:rPr lang="en-US" sz="2000" dirty="0" smtClean="0"/>
              <a:t>, </a:t>
            </a:r>
            <a:endParaRPr lang="el-GR" sz="2000" dirty="0" smtClean="0"/>
          </a:p>
          <a:p>
            <a:pPr>
              <a:buFontTx/>
              <a:buChar char="-"/>
            </a:pPr>
            <a:r>
              <a:rPr lang="el-GR" sz="2000" dirty="0" smtClean="0"/>
              <a:t>την Παιδική Εκφυλιστική Διαταραχή και </a:t>
            </a:r>
          </a:p>
          <a:p>
            <a:pPr>
              <a:buFontTx/>
              <a:buChar char="-"/>
            </a:pPr>
            <a:r>
              <a:rPr lang="el-GR" sz="2000" dirty="0" smtClean="0"/>
              <a:t>τις Διάχυτες αναπτυξιακές διαταραχές μη προσδιοριζόμενες </a:t>
            </a:r>
            <a:r>
              <a:rPr lang="el-GR" sz="2000" dirty="0" smtClean="0"/>
              <a:t>αλλιώς</a:t>
            </a:r>
          </a:p>
          <a:p>
            <a:pPr>
              <a:buFontTx/>
              <a:buChar char="-"/>
            </a:pPr>
            <a:endParaRPr lang="el-GR" sz="2000" dirty="0" smtClean="0"/>
          </a:p>
          <a:p>
            <a:r>
              <a:rPr lang="el-GR" sz="2400" dirty="0" smtClean="0"/>
              <a:t>Αλλαγές στο </a:t>
            </a:r>
            <a:r>
              <a:rPr lang="en-US" sz="2400" dirty="0" smtClean="0"/>
              <a:t>DSM-V</a:t>
            </a:r>
            <a:endParaRPr lang="en-US" sz="24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Διαγνωστικ</a:t>
            </a:r>
            <a:r>
              <a:rPr lang="en-US" sz="3200" dirty="0" smtClean="0"/>
              <a:t>a</a:t>
            </a:r>
            <a:r>
              <a:rPr lang="el-GR" sz="3200" dirty="0" smtClean="0"/>
              <a:t> Κριτ</a:t>
            </a:r>
            <a:r>
              <a:rPr lang="en-US" sz="3200" dirty="0" smtClean="0"/>
              <a:t>h</a:t>
            </a:r>
            <a:r>
              <a:rPr lang="el-GR" sz="3200" dirty="0" smtClean="0"/>
              <a:t>ρια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18722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l-GR" sz="2200" dirty="0" smtClean="0"/>
              <a:t>Δυσκολίες στην κοινωνική αλληλεπίδραση</a:t>
            </a:r>
          </a:p>
          <a:p>
            <a:pPr>
              <a:lnSpc>
                <a:spcPct val="150000"/>
              </a:lnSpc>
            </a:pPr>
            <a:r>
              <a:rPr lang="el-GR" sz="2200" dirty="0" smtClean="0"/>
              <a:t>Δυσκολίες στην επικοινωνία (λεκτική και μη λεκτική)</a:t>
            </a:r>
          </a:p>
          <a:p>
            <a:pPr>
              <a:lnSpc>
                <a:spcPct val="150000"/>
              </a:lnSpc>
            </a:pPr>
            <a:r>
              <a:rPr lang="el-GR" sz="2200" dirty="0" smtClean="0"/>
              <a:t>Δυσκολίες στη συμπεριφορά</a:t>
            </a:r>
          </a:p>
          <a:p>
            <a:pPr>
              <a:buFontTx/>
              <a:buChar char="-"/>
            </a:pPr>
            <a:endParaRPr lang="el-GR" sz="2400" dirty="0" smtClean="0"/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endParaRPr lang="el-GR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005064"/>
            <a:ext cx="7848872" cy="216024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(DSM-V)</a:t>
            </a:r>
            <a:endParaRPr kumimoji="0" lang="el-G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Δυσκολίες στην κοινωνική αλληλεπίδραση &amp; την επικοινωνία (λεκτική και μη λεκτική)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l-G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Δυσκολίες στη συμπεριφορά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Char char="-"/>
              <a:tabLst/>
              <a:defRPr/>
            </a:pPr>
            <a:endParaRPr kumimoji="0" lang="el-G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el-G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el-GR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Γνωστικεσ Δυσκολιεσ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el-GR" sz="2200" dirty="0" smtClean="0"/>
              <a:t>Ικανότητα μάθησης ειδικά σε ένα νέο πλαίσιο-περιβάλλον</a:t>
            </a:r>
          </a:p>
          <a:p>
            <a:r>
              <a:rPr lang="el-GR" sz="2200" dirty="0" smtClean="0"/>
              <a:t>Δυσκολίες (ή πλήρης απουσία) με το φανταστικό και συμβολικό παιχνίδι. Αντίθετα χρησιμοποιούν τα παιχνίδια με τρόπο επαναλαμβανόμενο και μονότονο, συχνά χωρίς κάποιο προφανές σκοπό.</a:t>
            </a:r>
          </a:p>
          <a:p>
            <a:r>
              <a:rPr lang="el-GR" sz="2200" dirty="0" smtClean="0"/>
              <a:t>Δυσκολίες στη μίμηση.</a:t>
            </a:r>
          </a:p>
          <a:p>
            <a:r>
              <a:rPr lang="el-GR" sz="2200" dirty="0" smtClean="0"/>
              <a:t>Δυσκολίες με την αντίληψη χρονικών εννοιών και την κατανόηση της χρονικής αλληλουχίας των γεγονότων.</a:t>
            </a:r>
          </a:p>
          <a:p>
            <a:r>
              <a:rPr lang="el-GR" sz="2200" dirty="0" smtClean="0"/>
              <a:t>Δυσκολίες στο χειρισμό και στην αντίληψη αφηρημένων εννοιών.</a:t>
            </a:r>
          </a:p>
          <a:p>
            <a:r>
              <a:rPr lang="el-GR" sz="2200" dirty="0" smtClean="0"/>
              <a:t>Δυσκολίες στη συγκέντρωση καθώς παρατηρείται μικρό εύρος </a:t>
            </a:r>
            <a:r>
              <a:rPr lang="el-GR" sz="2200" dirty="0" smtClean="0"/>
              <a:t>προσοχής </a:t>
            </a:r>
            <a:r>
              <a:rPr lang="el-GR" sz="2200" dirty="0" smtClean="0"/>
              <a:t>ή τάση για προσκόλληση σε μάλλον ασήμαντες λεπτομέρειες ενός πράγματος</a:t>
            </a:r>
          </a:p>
          <a:p>
            <a:r>
              <a:rPr lang="el-GR" sz="2200" dirty="0" smtClean="0"/>
              <a:t>Δυσκολίες στην αδρή/λεπτή κινητικότητα</a:t>
            </a:r>
          </a:p>
          <a:p>
            <a:pPr>
              <a:buNone/>
            </a:pPr>
            <a:endParaRPr lang="el-GR" sz="2200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864096"/>
          </a:xfrm>
        </p:spPr>
        <p:txBody>
          <a:bodyPr>
            <a:noAutofit/>
          </a:bodyPr>
          <a:lstStyle/>
          <a:p>
            <a:pPr algn="ctr"/>
            <a:r>
              <a:rPr lang="el-GR" sz="3200" dirty="0" smtClean="0"/>
              <a:t>Δυσκολιεσ </a:t>
            </a:r>
            <a:r>
              <a:rPr lang="el-GR" sz="3200" dirty="0" smtClean="0"/>
              <a:t>στην </a:t>
            </a:r>
            <a:r>
              <a:rPr lang="el-GR" sz="3200" dirty="0" smtClean="0"/>
              <a:t>Κοινωνικη Αλληλεπιδραση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752528"/>
          </a:xfrm>
        </p:spPr>
        <p:txBody>
          <a:bodyPr>
            <a:normAutofit/>
          </a:bodyPr>
          <a:lstStyle/>
          <a:p>
            <a:r>
              <a:rPr lang="el-GR" sz="2200" dirty="0" smtClean="0"/>
              <a:t>Ελλιπείς </a:t>
            </a:r>
            <a:r>
              <a:rPr lang="el-GR" sz="2200" dirty="0" smtClean="0"/>
              <a:t>κοινωνικές δεξιότητες (δεν περιμένουν τη σειρά τους, μιλάνε χωρίς να προσέχουν τι λέει ο άλλος, σπανίως παίρνουν μια πρωτοβουλία για να απευθύνουν ερωτήσεις)</a:t>
            </a:r>
          </a:p>
          <a:p>
            <a:r>
              <a:rPr lang="el-GR" sz="2200" dirty="0" smtClean="0"/>
              <a:t>Δυσκολίες </a:t>
            </a:r>
            <a:r>
              <a:rPr lang="el-GR" sz="2200" dirty="0" smtClean="0"/>
              <a:t>στη έναρξη ή διατήρηση μιας συζήτησης </a:t>
            </a:r>
          </a:p>
          <a:p>
            <a:r>
              <a:rPr lang="el-GR" sz="2200" dirty="0" smtClean="0"/>
              <a:t>Α</a:t>
            </a:r>
            <a:r>
              <a:rPr lang="el-GR" sz="2200" dirty="0" smtClean="0"/>
              <a:t>πουσία/διακοπτώμενη </a:t>
            </a:r>
            <a:r>
              <a:rPr lang="el-GR" sz="2200" dirty="0" smtClean="0"/>
              <a:t>βλεμματική επαφή</a:t>
            </a:r>
          </a:p>
          <a:p>
            <a:r>
              <a:rPr lang="el-GR" sz="2200" dirty="0" smtClean="0"/>
              <a:t>Αδυναμία ερμηνείας και αξιολόγησης τηων προθέσεων των άλλων, με αποτέλεσμα αναντιστοιχία </a:t>
            </a:r>
            <a:r>
              <a:rPr lang="el-GR" sz="2200" dirty="0" smtClean="0"/>
              <a:t>περίστασης-ανταπόκρισης</a:t>
            </a:r>
            <a:endParaRPr lang="el-GR" sz="2200" dirty="0" smtClean="0"/>
          </a:p>
          <a:p>
            <a:r>
              <a:rPr lang="el-GR" sz="2200" dirty="0" smtClean="0"/>
              <a:t>Αποφυγή σωματικής επαφής (χειραψία, αγκαλιά)</a:t>
            </a:r>
          </a:p>
          <a:p>
            <a:r>
              <a:rPr lang="el-GR" sz="2200" dirty="0" smtClean="0"/>
              <a:t>Δυσκολία στην κατανόηση και επικοινωνία συναισθήματος (δικού τους και των άλλων)</a:t>
            </a:r>
          </a:p>
          <a:p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ΔυσκολΙΕΣ </a:t>
            </a:r>
            <a:r>
              <a:rPr lang="el-GR" sz="3200" dirty="0" smtClean="0"/>
              <a:t>στην </a:t>
            </a:r>
            <a:r>
              <a:rPr lang="el-GR" sz="3200" dirty="0" smtClean="0"/>
              <a:t>επικοινωνΙα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8515672" cy="324299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l-GR" sz="2200" dirty="0" smtClean="0"/>
              <a:t>Σημαντική </a:t>
            </a:r>
            <a:r>
              <a:rPr lang="el-GR" sz="2200" dirty="0" smtClean="0"/>
              <a:t>καθυστέρηση στον λόγο</a:t>
            </a:r>
            <a:endParaRPr lang="el-GR" sz="2200" i="1" dirty="0" smtClean="0"/>
          </a:p>
          <a:p>
            <a:pPr>
              <a:buFontTx/>
              <a:buChar char="-"/>
            </a:pPr>
            <a:r>
              <a:rPr lang="el-GR" sz="2200" dirty="0" smtClean="0"/>
              <a:t>Π</a:t>
            </a:r>
            <a:r>
              <a:rPr lang="el-GR" sz="2200" dirty="0" smtClean="0"/>
              <a:t>εριορισμένο </a:t>
            </a:r>
            <a:r>
              <a:rPr lang="el-GR" sz="2200" dirty="0" smtClean="0"/>
              <a:t>λεξιλόγιο ή χρήση αυτού</a:t>
            </a:r>
          </a:p>
          <a:p>
            <a:pPr>
              <a:buFontTx/>
              <a:buChar char="-"/>
            </a:pPr>
            <a:r>
              <a:rPr lang="el-GR" sz="2200" dirty="0" smtClean="0"/>
              <a:t>Σύγχυση </a:t>
            </a:r>
            <a:r>
              <a:rPr lang="el-GR" sz="2200" dirty="0" smtClean="0"/>
              <a:t>προσωπικών αντωνυμιών (εγώ, εσύ), </a:t>
            </a:r>
          </a:p>
          <a:p>
            <a:pPr>
              <a:buFontTx/>
              <a:buChar char="-"/>
            </a:pPr>
            <a:r>
              <a:rPr lang="el-GR" sz="2200" dirty="0" smtClean="0"/>
              <a:t>Δ</a:t>
            </a:r>
            <a:r>
              <a:rPr lang="el-GR" sz="2200" dirty="0" smtClean="0"/>
              <a:t>υσκολία </a:t>
            </a:r>
            <a:r>
              <a:rPr lang="el-GR" sz="2200" dirty="0" smtClean="0"/>
              <a:t>αντίληψης άρνησης (μην) </a:t>
            </a:r>
          </a:p>
          <a:p>
            <a:pPr>
              <a:buFontTx/>
              <a:buChar char="-"/>
            </a:pPr>
            <a:r>
              <a:rPr lang="el-GR" sz="2200" dirty="0" smtClean="0"/>
              <a:t>Ε</a:t>
            </a:r>
            <a:r>
              <a:rPr lang="el-GR" sz="2200" dirty="0" smtClean="0"/>
              <a:t>τεροχρονισμένη ηχολαλία</a:t>
            </a:r>
          </a:p>
          <a:p>
            <a:pPr>
              <a:buFontTx/>
              <a:buChar char="-"/>
            </a:pPr>
            <a:r>
              <a:rPr lang="el-GR" sz="2200" dirty="0" smtClean="0"/>
              <a:t>Πραγματολογική </a:t>
            </a:r>
            <a:r>
              <a:rPr lang="el-GR" sz="2200" dirty="0" smtClean="0"/>
              <a:t>κατανόηση και χρήση του λόγου</a:t>
            </a:r>
          </a:p>
          <a:p>
            <a:endParaRPr lang="el-GR" sz="2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ΣυμπεριφορικΕΣ ΔυσκολΙΕΣ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l-GR" sz="2200" dirty="0" smtClean="0"/>
              <a:t>Ε</a:t>
            </a:r>
            <a:r>
              <a:rPr lang="el-GR" sz="2200" dirty="0" smtClean="0"/>
              <a:t>παναληπτικές</a:t>
            </a:r>
            <a:r>
              <a:rPr lang="el-GR" sz="2200" dirty="0" smtClean="0"/>
              <a:t>, στερεοτυπικές μορφές συμπεριφοράς</a:t>
            </a:r>
          </a:p>
          <a:p>
            <a:pPr>
              <a:buFontTx/>
              <a:buChar char="-"/>
            </a:pPr>
            <a:r>
              <a:rPr lang="el-GR" sz="2200" dirty="0" smtClean="0"/>
              <a:t>Περιορισμένα </a:t>
            </a:r>
            <a:r>
              <a:rPr lang="el-GR" sz="2200" dirty="0" smtClean="0"/>
              <a:t>ενδιαφέροντα</a:t>
            </a:r>
          </a:p>
          <a:p>
            <a:pPr>
              <a:buFontTx/>
              <a:buChar char="-"/>
            </a:pPr>
            <a:r>
              <a:rPr lang="el-GR" sz="2200" dirty="0" smtClean="0"/>
              <a:t>Περιορισμένη </a:t>
            </a:r>
            <a:r>
              <a:rPr lang="el-GR" sz="2200" dirty="0" smtClean="0"/>
              <a:t>εμπλοκή σε δραστηριότητες</a:t>
            </a:r>
          </a:p>
          <a:p>
            <a:pPr>
              <a:buFontTx/>
              <a:buChar char="-"/>
            </a:pPr>
            <a:r>
              <a:rPr lang="el-GR" sz="2200" dirty="0" smtClean="0"/>
              <a:t>Μ</a:t>
            </a:r>
            <a:r>
              <a:rPr lang="el-GR" sz="2200" dirty="0" smtClean="0"/>
              <a:t>ικρή </a:t>
            </a:r>
            <a:r>
              <a:rPr lang="el-GR" sz="2200" dirty="0" smtClean="0"/>
              <a:t>ανοχή στις αλλαγές και ανατροπές στο πρόγραμμα της ημέρας</a:t>
            </a:r>
          </a:p>
          <a:p>
            <a:pPr>
              <a:buFontTx/>
              <a:buChar char="-"/>
            </a:pPr>
            <a:r>
              <a:rPr lang="el-GR" sz="2200" dirty="0" smtClean="0"/>
              <a:t>Α</a:t>
            </a:r>
            <a:r>
              <a:rPr lang="el-GR" sz="2200" dirty="0" smtClean="0"/>
              <a:t>ναπάντεχες </a:t>
            </a:r>
            <a:r>
              <a:rPr lang="el-GR" sz="2200" dirty="0" smtClean="0"/>
              <a:t>και έντονες αντιδράσεις (ξεσπάσματα θυμού, επιθετική συμπεριφορά)</a:t>
            </a:r>
          </a:p>
          <a:p>
            <a:pPr>
              <a:buFontTx/>
              <a:buChar char="-"/>
            </a:pPr>
            <a:r>
              <a:rPr lang="el-GR" sz="2200" dirty="0" smtClean="0"/>
              <a:t>Σ</a:t>
            </a:r>
            <a:r>
              <a:rPr lang="el-GR" sz="2200" dirty="0" smtClean="0"/>
              <a:t>υμπεριφορά </a:t>
            </a:r>
            <a:r>
              <a:rPr lang="el-GR" sz="2200" dirty="0" smtClean="0"/>
              <a:t>που εντάσσεται στο πλαίσιο της Διαταραχής Ελλειμματικής Προσοχής-Υπερκινητικότητα (συννοσηρότητα)</a:t>
            </a:r>
          </a:p>
          <a:p>
            <a:pPr>
              <a:buFontTx/>
              <a:buChar char="-"/>
            </a:pPr>
            <a:endParaRPr lang="el-GR" dirty="0" smtClean="0"/>
          </a:p>
          <a:p>
            <a:pPr>
              <a:buFontTx/>
              <a:buChar char="-"/>
            </a:pPr>
            <a:endParaRPr lang="el-GR" i="1" dirty="0" smtClean="0"/>
          </a:p>
          <a:p>
            <a:endParaRPr lang="el-G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el-GR" sz="3200" dirty="0" smtClean="0"/>
              <a:t>ΔιαταραχΗ </a:t>
            </a:r>
            <a:r>
              <a:rPr lang="en-US" sz="3200" dirty="0" err="1" smtClean="0"/>
              <a:t>Asperger</a:t>
            </a:r>
            <a:endParaRPr lang="el-G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3960439"/>
          </a:xfrm>
        </p:spPr>
        <p:txBody>
          <a:bodyPr>
            <a:normAutofit fontScale="85000" lnSpcReduction="10000"/>
          </a:bodyPr>
          <a:lstStyle/>
          <a:p>
            <a:r>
              <a:rPr lang="el-GR" sz="2600" dirty="0" smtClean="0"/>
              <a:t>Ήπια μορφή αυτιστικής διαταραχής</a:t>
            </a:r>
          </a:p>
          <a:p>
            <a:r>
              <a:rPr lang="el-GR" sz="2600" dirty="0" smtClean="0"/>
              <a:t>Λιγότερα </a:t>
            </a:r>
            <a:r>
              <a:rPr lang="el-GR" sz="2600" dirty="0" smtClean="0"/>
              <a:t>προβλήματα με τη λεκτική επικοινωνία</a:t>
            </a:r>
          </a:p>
          <a:p>
            <a:r>
              <a:rPr lang="el-GR" sz="2600" dirty="0" smtClean="0"/>
              <a:t>Μ</a:t>
            </a:r>
            <a:r>
              <a:rPr lang="el-GR" sz="2600" dirty="0" smtClean="0"/>
              <a:t>έση </a:t>
            </a:r>
            <a:r>
              <a:rPr lang="el-GR" sz="2600" dirty="0" smtClean="0"/>
              <a:t>ή και ανώτερη νοημοσύνη</a:t>
            </a:r>
          </a:p>
          <a:p>
            <a:r>
              <a:rPr lang="el-GR" sz="2600" dirty="0" smtClean="0"/>
              <a:t>Δεν </a:t>
            </a:r>
            <a:r>
              <a:rPr lang="el-GR" sz="2600" dirty="0" smtClean="0"/>
              <a:t>εμφανίζονται </a:t>
            </a:r>
            <a:r>
              <a:rPr lang="el-GR" sz="2600" dirty="0" smtClean="0"/>
              <a:t>πάντοτε μαθησιακές δυσκολίες που συνδέονται με τον αυτισμό</a:t>
            </a:r>
          </a:p>
          <a:p>
            <a:r>
              <a:rPr lang="el-GR" sz="2600" dirty="0" smtClean="0"/>
              <a:t>Ε</a:t>
            </a:r>
            <a:r>
              <a:rPr lang="el-GR" sz="2600" dirty="0" smtClean="0"/>
              <a:t>νδέχεται </a:t>
            </a:r>
            <a:r>
              <a:rPr lang="el-GR" sz="2600" dirty="0" smtClean="0"/>
              <a:t>να </a:t>
            </a:r>
            <a:r>
              <a:rPr lang="el-GR" sz="2600" dirty="0" smtClean="0"/>
              <a:t>παρουσιαστούν </a:t>
            </a:r>
            <a:r>
              <a:rPr lang="el-GR" sz="2600" dirty="0" smtClean="0"/>
              <a:t>συγκεκριμένα μαθησιακά προβλήματα όπως δυσλεξία, δυσπραξία ή άλλες καταστάσεις όπως διαταραχή ελλειμματικής προσοχής - υπερκινητικότητα (ΔΕΠΥ). </a:t>
            </a:r>
          </a:p>
          <a:p>
            <a:r>
              <a:rPr lang="el-GR" sz="2600" dirty="0" smtClean="0"/>
              <a:t>Με </a:t>
            </a:r>
            <a:r>
              <a:rPr lang="el-GR" sz="2600" dirty="0" smtClean="0"/>
              <a:t>την κατάλληλη υποστήριξη, τα άτομα με Άσπεργκερ είναι απόλυτα ικανά να ζήσουν μια ολοκληρωμένη και ανεξάρτητη ζωή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235</TotalTime>
  <Words>1468</Words>
  <Application>Microsoft Office PowerPoint</Application>
  <PresentationFormat>On-screen Show (4:3)</PresentationFormat>
  <Paragraphs>160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Trek</vt:lpstr>
      <vt:lpstr>ΔιαταραχΕΣ ΑυτιστικοΥ ΦΑσματοΣ &amp; ΔιαταραχΗ ΕλλειμματικΗΣ ΠροσοχΗΣ-ΥπερκινητικΟτητα: εντοπισμΟΣ και παρΕμβαση στο σχολεΙο</vt:lpstr>
      <vt:lpstr>ΟρισμΟΣ ΑυτισμΟΥ</vt:lpstr>
      <vt:lpstr>ΚατηγοριοποΙηση</vt:lpstr>
      <vt:lpstr>Διαγνωστικa Κριτhρια</vt:lpstr>
      <vt:lpstr>Γνωστικεσ Δυσκολιεσ</vt:lpstr>
      <vt:lpstr>Δυσκολιεσ στην Κοινωνικη Αλληλεπιδραση</vt:lpstr>
      <vt:lpstr>ΔυσκολΙΕΣ στην επικοινωνΙα</vt:lpstr>
      <vt:lpstr>ΣυμπεριφορικΕΣ ΔυσκολΙΕΣ</vt:lpstr>
      <vt:lpstr>ΔιαταραχΗ Asperger</vt:lpstr>
      <vt:lpstr>ΔιαχεΙριση των μαθητΩν με ΔΑΦ στο ΣχολεΙο</vt:lpstr>
      <vt:lpstr>ΜαθησιακΗ ΑξιολΟγηση μαθητΩν με ΔΑΦ</vt:lpstr>
      <vt:lpstr>ΟρισμΟΣ ΔιαταραχΗΣ ΕλλειμματικΗΣ ΠροσοχΗΣ-ΥπερκινητικΟτητα</vt:lpstr>
      <vt:lpstr>ΤΥποι ΔΕΠ-Υ</vt:lpstr>
      <vt:lpstr>ΚριτΗρια εντοπισμοΥ ΔΕΠ-Υ</vt:lpstr>
      <vt:lpstr>ΣυνΥπαρξη με ΑλλεΣ δυσκολΙΕΣ</vt:lpstr>
      <vt:lpstr>ΔευτερογενεΙΣ δυσκολΙΕΣ</vt:lpstr>
      <vt:lpstr>ΕμφΑνιση στον μαθητικΟ πληθυσμΟ</vt:lpstr>
      <vt:lpstr>ΔιαχεΙριση ΔυσκολιΩν των μαθητΩν με ΔΕΠ-Υ στο ΣχολεΙο</vt:lpstr>
      <vt:lpstr>ΜαθησιακΗ ΑξιολΟγηση μαθητΩν με ΔΕΠ-Υ</vt:lpstr>
      <vt:lpstr>ΓιατΙ να κΑνουμε μια επΙσημη διΑγνωση;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Panayiotis Lianos</dc:creator>
  <cp:lastModifiedBy>Panayiotis Lianos</cp:lastModifiedBy>
  <cp:revision>27</cp:revision>
  <dcterms:created xsi:type="dcterms:W3CDTF">2015-12-13T07:22:08Z</dcterms:created>
  <dcterms:modified xsi:type="dcterms:W3CDTF">2015-12-14T11:50:21Z</dcterms:modified>
</cp:coreProperties>
</file>